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1"/>
  </p:notesMasterIdLst>
  <p:sldIdLst>
    <p:sldId id="256" r:id="rId2"/>
    <p:sldId id="266" r:id="rId3"/>
    <p:sldId id="273" r:id="rId4"/>
    <p:sldId id="268" r:id="rId5"/>
    <p:sldId id="270" r:id="rId6"/>
    <p:sldId id="261" r:id="rId7"/>
    <p:sldId id="263" r:id="rId8"/>
    <p:sldId id="264" r:id="rId9"/>
    <p:sldId id="265" r:id="rId10"/>
  </p:sldIdLst>
  <p:sldSz cx="9144000" cy="5143500" type="screen16x9"/>
  <p:notesSz cx="6858000" cy="9144000"/>
  <p:embeddedFontLst>
    <p:embeddedFont>
      <p:font typeface="Lato" panose="020B0604020202020204" charset="0"/>
      <p:regular r:id="rId12"/>
      <p:bold r:id="rId13"/>
      <p:italic r:id="rId14"/>
      <p:boldItalic r:id="rId15"/>
    </p:embeddedFont>
    <p:embeddedFont>
      <p:font typeface="Montserrat" panose="020B0604020202020204" charset="0"/>
      <p:regular r:id="rId16"/>
      <p:bold r:id="rId17"/>
      <p:italic r:id="rId18"/>
      <p:boldItalic r:id="rId19"/>
    </p:embeddedFont>
    <p:embeddedFont>
      <p:font typeface="Source Sans Pr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0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2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5487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520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081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9162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03a73df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03a73df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03a73dfc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a03a73dfc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325091" y="1578400"/>
            <a:ext cx="5229559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 smtClean="0"/>
              <a:t>LiBaaS</a:t>
            </a:r>
            <a:r>
              <a:rPr lang="en-GB" smtClean="0"/>
              <a:t> BMS_2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sz="900" dirty="0" smtClean="0"/>
              <a:t>(PROTOTYPE STAGE)</a:t>
            </a:r>
            <a:endParaRPr dirty="0"/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7732936" y="4651663"/>
            <a:ext cx="1411064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Date: 24-11-2020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304910" y="107388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CONTENTS</a:t>
            </a:r>
            <a:endParaRPr dirty="0"/>
          </a:p>
        </p:txBody>
      </p:sp>
      <p:sp>
        <p:nvSpPr>
          <p:cNvPr id="235" name="Google Shape;235;p18"/>
          <p:cNvSpPr txBox="1"/>
          <p:nvPr/>
        </p:nvSpPr>
        <p:spPr>
          <a:xfrm>
            <a:off x="304910" y="594587"/>
            <a:ext cx="7723799" cy="4212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DETAILED 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TOTAL DEVELOPMENT COST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REQUIREMENTS TO KICK-OFF THE PROJECT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724178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304910" y="107388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PROJECT PLAN</a:t>
            </a:r>
            <a:endParaRPr dirty="0"/>
          </a:p>
        </p:txBody>
      </p:sp>
      <p:sp>
        <p:nvSpPr>
          <p:cNvPr id="235" name="Google Shape;235;p18"/>
          <p:cNvSpPr txBox="1"/>
          <p:nvPr/>
        </p:nvSpPr>
        <p:spPr>
          <a:xfrm>
            <a:off x="304910" y="207818"/>
            <a:ext cx="7723799" cy="480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1. DESIGN AND REQUIREMENT PHASE</a:t>
            </a:r>
            <a:endParaRPr lang="en-GB" sz="16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 smtClean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2. Integration Phase</a:t>
            </a:r>
          </a:p>
        </p:txBody>
      </p:sp>
    </p:spTree>
    <p:extLst>
      <p:ext uri="{BB962C8B-B14F-4D97-AF65-F5344CB8AC3E}">
        <p14:creationId xmlns:p14="http://schemas.microsoft.com/office/powerpoint/2010/main" val="46764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DESIGN / REQUIREMENT PHASE</a:t>
            </a:r>
            <a:endParaRPr sz="1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97500" y="1117279"/>
            <a:ext cx="7038900" cy="2408704"/>
          </a:xfrm>
        </p:spPr>
        <p:txBody>
          <a:bodyPr/>
          <a:lstStyle/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FINALIZING THE REQUIREMENTS OF EMBEDDED SYSTEM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FINALIZING </a:t>
            </a:r>
            <a:r>
              <a:rPr lang="en-GB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SPECIFICATIONS &amp; REQUIREMENTS OF THE </a:t>
            </a: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BMS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SELECTION OF THE BMS BASED ON REQUIREMENTS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FINALIZATION OF SOFTWARE INTERFACE &amp; ALGORITHM</a:t>
            </a:r>
            <a:endParaRPr lang="en-GB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FINALIZATION OF HARDWARE REQUIREMENT</a:t>
            </a:r>
          </a:p>
          <a:p>
            <a:pPr marL="488950" lvl="0" indent="-342900">
              <a:buAutoNum type="arabicPeriod"/>
            </a:pPr>
            <a:r>
              <a:rPr lang="en-GB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SYSTEM BLOCK DIAGRAM</a:t>
            </a:r>
          </a:p>
          <a:p>
            <a:pPr marL="488950" indent="-342900">
              <a:buFont typeface="Lato"/>
              <a:buAutoNum type="arabicPeriod"/>
            </a:pPr>
            <a:r>
              <a:rPr lang="en-GB" sz="12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Hardware </a:t>
            </a:r>
            <a:r>
              <a:rPr lang="en-GB" sz="12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schematic design &amp; BOM finalization </a:t>
            </a:r>
          </a:p>
          <a:p>
            <a:pPr marL="488950" lvl="0" indent="-342900">
              <a:buFont typeface="Lato"/>
              <a:buAutoNum type="arabicPeriod"/>
            </a:pPr>
            <a:r>
              <a:rPr lang="en-GB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GB" sz="12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ayout design</a:t>
            </a:r>
          </a:p>
          <a:p>
            <a:pPr marL="488950" indent="-342900">
              <a:buFont typeface="Lato"/>
              <a:buAutoNum type="arabicPeriod"/>
            </a:pPr>
            <a:endParaRPr lang="en-GB"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lvl="0" indent="0">
              <a:buNone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223772" y="4270663"/>
            <a:ext cx="3336845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TENTATIVE TIMELINE : 50 – </a:t>
            </a:r>
            <a:r>
              <a:rPr lang="en-GB" sz="9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 Working Hours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61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Phase</a:t>
            </a:r>
            <a:endParaRPr sz="1800" dirty="0"/>
          </a:p>
        </p:txBody>
      </p:sp>
      <p:sp>
        <p:nvSpPr>
          <p:cNvPr id="6" name="Text Placeholder 1"/>
          <p:cNvSpPr txBox="1">
            <a:spLocks/>
          </p:cNvSpPr>
          <p:nvPr/>
        </p:nvSpPr>
        <p:spPr>
          <a:xfrm>
            <a:off x="223772" y="4270663"/>
            <a:ext cx="3336845" cy="42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TENTATIVE TIMELINE : 50 </a:t>
            </a:r>
            <a:r>
              <a:rPr lang="en-GB" sz="9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– 6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 </a:t>
            </a:r>
            <a:r>
              <a:rPr lang="en-GB" sz="9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Working </a:t>
            </a:r>
            <a:r>
              <a:rPr lang="en-GB" sz="9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Hours</a:t>
            </a:r>
          </a:p>
          <a:p>
            <a:pPr marL="488950" indent="-342900">
              <a:buFont typeface="Lato"/>
              <a:buAutoNum type="arabicPeriod"/>
            </a:pPr>
            <a:endParaRPr lang="en-GB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46050" indent="0">
              <a:buFont typeface="Lato"/>
              <a:buNone/>
            </a:pPr>
            <a:endParaRPr lang="en-IN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idx="1"/>
          </p:nvPr>
        </p:nvSpPr>
        <p:spPr>
          <a:xfrm>
            <a:off x="1297500" y="1117279"/>
            <a:ext cx="7038900" cy="2408704"/>
          </a:xfrm>
        </p:spPr>
        <p:txBody>
          <a:bodyPr/>
          <a:lstStyle/>
          <a:p>
            <a:pPr marL="342900" lvl="0" indent="-342900">
              <a:buAutoNum type="arabicPeriod"/>
            </a:pP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ACQUISITION OF THE 3</a:t>
            </a:r>
            <a:r>
              <a:rPr lang="en-GB" sz="1400" baseline="300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rd</a:t>
            </a: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PARTY BMS &amp; PROTO BATTERY PACK FOR TESTING</a:t>
            </a:r>
          </a:p>
          <a:p>
            <a:pPr marL="342900" lvl="0" indent="-342900">
              <a:buAutoNum type="arabicPeriod"/>
            </a:pPr>
            <a:r>
              <a:rPr lang="en-GB" sz="1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INTEGRATION OF THE BMS WITH </a:t>
            </a: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BATTERY.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lvl="0" indent="-342900">
              <a:buAutoNum type="arabicPeriod"/>
            </a:pPr>
            <a:r>
              <a:rPr lang="en-GB" sz="1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HARDWARE &amp; SOFTWARE INTEGRATION OF THE EMBEDDED </a:t>
            </a:r>
            <a:r>
              <a:rPr lang="en-GB" sz="1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SYSTEM </a:t>
            </a:r>
            <a:endParaRPr lang="en-GB" sz="1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932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PLAN OF ACTION</a:t>
            </a:r>
            <a:endParaRPr dirty="0"/>
          </a:p>
        </p:txBody>
      </p:sp>
      <p:cxnSp>
        <p:nvCxnSpPr>
          <p:cNvPr id="271" name="Google Shape;271;p22"/>
          <p:cNvCxnSpPr/>
          <p:nvPr/>
        </p:nvCxnSpPr>
        <p:spPr>
          <a:xfrm>
            <a:off x="420075" y="2790116"/>
            <a:ext cx="8336100" cy="0"/>
          </a:xfrm>
          <a:prstGeom prst="straightConnector1">
            <a:avLst/>
          </a:prstGeom>
          <a:noFill/>
          <a:ln w="19050" cap="flat" cmpd="sng">
            <a:solidFill>
              <a:srgbClr val="611BB8"/>
            </a:solidFill>
            <a:prstDash val="dot"/>
            <a:round/>
            <a:headEnd type="none" w="sm" len="sm"/>
            <a:tailEnd type="none" w="sm" len="sm"/>
          </a:ln>
        </p:spPr>
      </p:cxnSp>
      <p:grpSp>
        <p:nvGrpSpPr>
          <p:cNvPr id="272" name="Google Shape;272;p22"/>
          <p:cNvGrpSpPr/>
          <p:nvPr/>
        </p:nvGrpSpPr>
        <p:grpSpPr>
          <a:xfrm>
            <a:off x="1499220" y="1581271"/>
            <a:ext cx="196200" cy="1306800"/>
            <a:chOff x="648675" y="1657471"/>
            <a:chExt cx="196200" cy="1306800"/>
          </a:xfrm>
        </p:grpSpPr>
        <p:sp>
          <p:nvSpPr>
            <p:cNvPr id="273" name="Google Shape;273;p22"/>
            <p:cNvSpPr/>
            <p:nvPr/>
          </p:nvSpPr>
          <p:spPr>
            <a:xfrm>
              <a:off x="648675" y="2768371"/>
              <a:ext cx="196200" cy="195900"/>
            </a:xfrm>
            <a:prstGeom prst="ellipse">
              <a:avLst/>
            </a:prstGeom>
            <a:solidFill>
              <a:srgbClr val="611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4" name="Google Shape;274;p22"/>
            <p:cNvCxnSpPr>
              <a:stCxn id="273" idx="0"/>
            </p:cNvCxnSpPr>
            <p:nvPr/>
          </p:nvCxnSpPr>
          <p:spPr>
            <a:xfrm rot="10800000">
              <a:off x="746775" y="1657471"/>
              <a:ext cx="0" cy="1110900"/>
            </a:xfrm>
            <a:prstGeom prst="straightConnector1">
              <a:avLst/>
            </a:prstGeom>
            <a:noFill/>
            <a:ln w="19050" cap="flat" cmpd="sng">
              <a:solidFill>
                <a:srgbClr val="009688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sp>
        <p:nvSpPr>
          <p:cNvPr id="275" name="Google Shape;275;p22"/>
          <p:cNvSpPr txBox="1"/>
          <p:nvPr/>
        </p:nvSpPr>
        <p:spPr>
          <a:xfrm>
            <a:off x="1674346" y="1299975"/>
            <a:ext cx="19407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Development phase</a:t>
            </a:r>
            <a:endParaRPr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~1 Month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76" name="Google Shape;276;p22"/>
          <p:cNvGrpSpPr/>
          <p:nvPr/>
        </p:nvGrpSpPr>
        <p:grpSpPr>
          <a:xfrm>
            <a:off x="3953600" y="2692171"/>
            <a:ext cx="196200" cy="1404905"/>
            <a:chOff x="2512925" y="2768371"/>
            <a:chExt cx="196200" cy="1404905"/>
          </a:xfrm>
        </p:grpSpPr>
        <p:cxnSp>
          <p:nvCxnSpPr>
            <p:cNvPr id="277" name="Google Shape;277;p22"/>
            <p:cNvCxnSpPr/>
            <p:nvPr/>
          </p:nvCxnSpPr>
          <p:spPr>
            <a:xfrm>
              <a:off x="2611025" y="2964276"/>
              <a:ext cx="0" cy="1209000"/>
            </a:xfrm>
            <a:prstGeom prst="straightConnector1">
              <a:avLst/>
            </a:prstGeom>
            <a:noFill/>
            <a:ln w="19050" cap="flat" cmpd="sng">
              <a:solidFill>
                <a:srgbClr val="009688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278" name="Google Shape;278;p22"/>
            <p:cNvSpPr/>
            <p:nvPr/>
          </p:nvSpPr>
          <p:spPr>
            <a:xfrm>
              <a:off x="2512925" y="2768371"/>
              <a:ext cx="196200" cy="195900"/>
            </a:xfrm>
            <a:prstGeom prst="ellipse">
              <a:avLst/>
            </a:prstGeom>
            <a:solidFill>
              <a:srgbClr val="611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22"/>
          <p:cNvSpPr txBox="1"/>
          <p:nvPr/>
        </p:nvSpPr>
        <p:spPr>
          <a:xfrm>
            <a:off x="4205175" y="3788375"/>
            <a:ext cx="23148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Integration phase 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~1 </a:t>
            </a:r>
            <a:r>
              <a:rPr lang="en-GB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Months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3" name="Google Shape;283;p22"/>
          <p:cNvSpPr txBox="1"/>
          <p:nvPr/>
        </p:nvSpPr>
        <p:spPr>
          <a:xfrm>
            <a:off x="6829200" y="2790125"/>
            <a:ext cx="2236200" cy="9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~2.5 </a:t>
            </a:r>
            <a:r>
              <a:rPr lang="en-GB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Months for development 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of 1</a:t>
            </a:r>
            <a:r>
              <a:rPr lang="en-GB" baseline="30000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</a:t>
            </a:r>
            <a:r>
              <a:rPr lang="en-GB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phase of the system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"/>
          <p:cNvSpPr txBox="1">
            <a:spLocks noGrp="1"/>
          </p:cNvSpPr>
          <p:nvPr>
            <p:ph type="title"/>
          </p:nvPr>
        </p:nvSpPr>
        <p:spPr>
          <a:xfrm>
            <a:off x="1345991" y="193738"/>
            <a:ext cx="5806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Total Development </a:t>
            </a:r>
            <a:r>
              <a:rPr lang="en-GB" dirty="0" smtClean="0"/>
              <a:t>Cost</a:t>
            </a:r>
            <a:endParaRPr dirty="0"/>
          </a:p>
        </p:txBody>
      </p:sp>
      <p:sp>
        <p:nvSpPr>
          <p:cNvPr id="8" name="Google Shape;298;p24"/>
          <p:cNvSpPr txBox="1">
            <a:spLocks/>
          </p:cNvSpPr>
          <p:nvPr/>
        </p:nvSpPr>
        <p:spPr>
          <a:xfrm>
            <a:off x="1539954" y="1381633"/>
            <a:ext cx="6765845" cy="2213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GB" sz="1800" dirty="0" smtClean="0">
                <a:solidFill>
                  <a:schemeClr val="accent2"/>
                </a:solidFill>
              </a:rPr>
              <a:t>Development Fees – 1000 per Hour</a:t>
            </a:r>
          </a:p>
          <a:p>
            <a:pPr marL="0" lvl="0" indent="0">
              <a:buNone/>
            </a:pPr>
            <a:endParaRPr lang="en-GB" sz="1100" dirty="0" smtClea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buNone/>
            </a:pP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DEVELOPMENT / REQUIREMENT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PHASE : ~50 – 60 Hrs</a:t>
            </a: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buNone/>
            </a:pP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None/>
            </a:pP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INTEGRATION PHASE : ~50 </a:t>
            </a:r>
            <a:r>
              <a:rPr lang="en-GB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en-GB" sz="11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60 Hrs</a:t>
            </a:r>
            <a:endParaRPr lang="en-GB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indent="0">
              <a:buFont typeface="Lato"/>
              <a:buNone/>
            </a:pP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11" name="Google Shape;282;p22"/>
          <p:cNvSpPr txBox="1"/>
          <p:nvPr/>
        </p:nvSpPr>
        <p:spPr>
          <a:xfrm>
            <a:off x="5197555" y="4093443"/>
            <a:ext cx="3946445" cy="65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 smtClean="0">
                <a:solidFill>
                  <a:schemeClr val="accent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*Excluding Hardware Procurement, PCB Manufacturing, PCB assembly &amp; Intercity Travels (if required) </a:t>
            </a:r>
            <a:endParaRPr sz="1050" dirty="0">
              <a:solidFill>
                <a:schemeClr val="accent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Kick-off requirements</a:t>
            </a:r>
            <a:endParaRPr dirty="0"/>
          </a:p>
        </p:txBody>
      </p:sp>
      <p:sp>
        <p:nvSpPr>
          <p:cNvPr id="308" name="Google Shape;308;p25"/>
          <p:cNvSpPr txBox="1">
            <a:spLocks noGrp="1"/>
          </p:cNvSpPr>
          <p:nvPr>
            <p:ph type="body" idx="1"/>
          </p:nvPr>
        </p:nvSpPr>
        <p:spPr>
          <a:xfrm>
            <a:off x="3696550" y="1471125"/>
            <a:ext cx="4318500" cy="235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AutoNum type="arabicPeriod"/>
            </a:pPr>
            <a:r>
              <a:rPr lang="en-GB" dirty="0" smtClean="0"/>
              <a:t>Starting with the Design phase, after receiving 25</a:t>
            </a:r>
            <a:r>
              <a:rPr lang="en-GB" dirty="0"/>
              <a:t>% Upfront cost of the </a:t>
            </a:r>
            <a:r>
              <a:rPr lang="en-GB" dirty="0" smtClean="0"/>
              <a:t>Design phase. </a:t>
            </a:r>
          </a:p>
          <a:p>
            <a:pPr lvl="0">
              <a:buAutoNum type="arabicPeriod"/>
            </a:pPr>
            <a:r>
              <a:rPr lang="en-GB" dirty="0" smtClean="0"/>
              <a:t>Proceeding work will start after the submission of Development phase deliverables &amp; payment of commercial fees.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6"/>
          <p:cNvSpPr txBox="1">
            <a:spLocks noGrp="1"/>
          </p:cNvSpPr>
          <p:nvPr>
            <p:ph type="title"/>
          </p:nvPr>
        </p:nvSpPr>
        <p:spPr>
          <a:xfrm>
            <a:off x="3559950" y="2225550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</TotalTime>
  <Words>234</Words>
  <Application>Microsoft Office PowerPoint</Application>
  <PresentationFormat>On-screen Show (16:9)</PresentationFormat>
  <Paragraphs>43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Lato</vt:lpstr>
      <vt:lpstr>Arial</vt:lpstr>
      <vt:lpstr>Montserrat</vt:lpstr>
      <vt:lpstr>Source Sans Pro</vt:lpstr>
      <vt:lpstr>Focus</vt:lpstr>
      <vt:lpstr>LiBaaS BMS_2  (PROTOTYPE STAGE)</vt:lpstr>
      <vt:lpstr>CONTENTS</vt:lpstr>
      <vt:lpstr>PROJECT PLAN</vt:lpstr>
      <vt:lpstr>DESIGN / REQUIREMENT PHASE</vt:lpstr>
      <vt:lpstr>Integration Phase</vt:lpstr>
      <vt:lpstr>PLAN OF ACTION</vt:lpstr>
      <vt:lpstr>Total Development Cost</vt:lpstr>
      <vt:lpstr>Project Kick-off requirements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LEVEL II EVSE</dc:title>
  <dc:creator>Parag</dc:creator>
  <cp:lastModifiedBy>Parag</cp:lastModifiedBy>
  <cp:revision>43</cp:revision>
  <dcterms:modified xsi:type="dcterms:W3CDTF">2020-11-27T18:12:01Z</dcterms:modified>
</cp:coreProperties>
</file>